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59" r:id="rId4"/>
    <p:sldId id="260" r:id="rId5"/>
    <p:sldId id="277" r:id="rId6"/>
    <p:sldId id="28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70" r:id="rId15"/>
    <p:sldId id="272" r:id="rId16"/>
    <p:sldId id="274" r:id="rId17"/>
    <p:sldId id="275" r:id="rId18"/>
    <p:sldId id="278" r:id="rId19"/>
    <p:sldId id="276" r:id="rId20"/>
    <p:sldId id="271" r:id="rId21"/>
    <p:sldId id="279" r:id="rId22"/>
    <p:sldId id="28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0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davidramirez\Documents\Casos%20exito%20Lloyd%20Actualiz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b="1" baseline="0"/>
              <a:t> Ingresos respecto al Monto de crédito</a:t>
            </a:r>
            <a:endParaRPr lang="es-ES_tradnl" b="1"/>
          </a:p>
        </c:rich>
      </c:tx>
      <c:layout>
        <c:manualLayout>
          <c:xMode val="edge"/>
          <c:yMode val="edge"/>
          <c:x val="0.14401377952755906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'Caso Éxito 2'!$C$14</c:f>
              <c:strCache>
                <c:ptCount val="1"/>
                <c:pt idx="0">
                  <c:v>Monto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'Caso Éxito 2'!$B$15:$B$27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'Caso Éxito 2'!$C$15:$C$27</c:f>
              <c:numCache>
                <c:formatCode>_("$"* #,##0.00_);_("$"* \(#,##0.00\);_("$"* "-"??_);_(@_)</c:formatCode>
                <c:ptCount val="13"/>
                <c:pt idx="0">
                  <c:v>8000</c:v>
                </c:pt>
                <c:pt idx="1">
                  <c:v>9000</c:v>
                </c:pt>
                <c:pt idx="2">
                  <c:v>11000</c:v>
                </c:pt>
                <c:pt idx="3">
                  <c:v>13000</c:v>
                </c:pt>
                <c:pt idx="4">
                  <c:v>17000</c:v>
                </c:pt>
                <c:pt idx="5">
                  <c:v>17000</c:v>
                </c:pt>
                <c:pt idx="6">
                  <c:v>17000</c:v>
                </c:pt>
                <c:pt idx="7">
                  <c:v>18000</c:v>
                </c:pt>
                <c:pt idx="8">
                  <c:v>20000</c:v>
                </c:pt>
                <c:pt idx="9">
                  <c:v>20000</c:v>
                </c:pt>
                <c:pt idx="10">
                  <c:v>23000</c:v>
                </c:pt>
                <c:pt idx="11">
                  <c:v>24000</c:v>
                </c:pt>
                <c:pt idx="12">
                  <c:v>25000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62-4922-A0D2-39206647C863}"/>
            </c:ext>
          </c:extLst>
        </c:ser>
        <c:ser>
          <c:idx val="1"/>
          <c:order val="1"/>
          <c:tx>
            <c:strRef>
              <c:f>'Caso Éxito 2'!$D$14</c:f>
              <c:strCache>
                <c:ptCount val="1"/>
                <c:pt idx="0">
                  <c:v>Utilidad Mensual del Negocio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'Caso Éxito 2'!$B$15:$B$27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'Caso Éxito 2'!$D$15:$D$27</c:f>
              <c:numCache>
                <c:formatCode>_("$"* #,##0.00_);_("$"* \(#,##0.00\);_("$"* "-"??_);_(@_)</c:formatCode>
                <c:ptCount val="13"/>
                <c:pt idx="0">
                  <c:v>3200</c:v>
                </c:pt>
                <c:pt idx="1">
                  <c:v>3600</c:v>
                </c:pt>
                <c:pt idx="2">
                  <c:v>4400</c:v>
                </c:pt>
                <c:pt idx="3">
                  <c:v>5200</c:v>
                </c:pt>
                <c:pt idx="4">
                  <c:v>6800</c:v>
                </c:pt>
                <c:pt idx="5">
                  <c:v>6800</c:v>
                </c:pt>
                <c:pt idx="6">
                  <c:v>6800</c:v>
                </c:pt>
                <c:pt idx="7">
                  <c:v>7200</c:v>
                </c:pt>
                <c:pt idx="8">
                  <c:v>8000</c:v>
                </c:pt>
                <c:pt idx="9">
                  <c:v>8000</c:v>
                </c:pt>
                <c:pt idx="10">
                  <c:v>9200</c:v>
                </c:pt>
                <c:pt idx="11">
                  <c:v>9600</c:v>
                </c:pt>
                <c:pt idx="12">
                  <c:v>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62-4922-A0D2-39206647C863}"/>
            </c:ext>
          </c:extLst>
        </c:ser>
        <c:ser>
          <c:idx val="2"/>
          <c:order val="2"/>
          <c:tx>
            <c:strRef>
              <c:f>'Caso Éxito 2'!$E$14</c:f>
              <c:strCache>
                <c:ptCount val="1"/>
                <c:pt idx="0">
                  <c:v>Ingreso Mensual Familiar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'Caso Éxito 2'!$B$15:$B$27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'Caso Éxito 2'!$E$15:$E$27</c:f>
              <c:numCache>
                <c:formatCode>_("$"* #,##0.00_);_("$"* \(#,##0.00\);_("$"* "-"??_);_(@_)</c:formatCode>
                <c:ptCount val="13"/>
                <c:pt idx="0">
                  <c:v>5200</c:v>
                </c:pt>
                <c:pt idx="1">
                  <c:v>5600</c:v>
                </c:pt>
                <c:pt idx="2">
                  <c:v>6400</c:v>
                </c:pt>
                <c:pt idx="3">
                  <c:v>7200</c:v>
                </c:pt>
                <c:pt idx="4">
                  <c:v>8800</c:v>
                </c:pt>
                <c:pt idx="5">
                  <c:v>8800</c:v>
                </c:pt>
                <c:pt idx="6">
                  <c:v>8800</c:v>
                </c:pt>
                <c:pt idx="7">
                  <c:v>9200</c:v>
                </c:pt>
                <c:pt idx="8">
                  <c:v>10000</c:v>
                </c:pt>
                <c:pt idx="9">
                  <c:v>10000</c:v>
                </c:pt>
                <c:pt idx="10">
                  <c:v>11200</c:v>
                </c:pt>
                <c:pt idx="11">
                  <c:v>11600</c:v>
                </c:pt>
                <c:pt idx="12">
                  <c:v>12000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62-4922-A0D2-39206647C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930368"/>
        <c:axId val="183412416"/>
      </c:lineChart>
      <c:catAx>
        <c:axId val="18393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12416"/>
        <c:crosses val="autoZero"/>
        <c:auto val="1"/>
        <c:lblAlgn val="ctr"/>
        <c:lblOffset val="100"/>
        <c:noMultiLvlLbl val="0"/>
      </c:catAx>
      <c:valAx>
        <c:axId val="18341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303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B446-89B9-6277-5E1F-B1F47B127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F3EE1-38DA-BCA9-E79C-9D6330CFD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12EBF-605E-F45F-7679-18F4356A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89CEE-6F36-4677-74D7-9A2E42E9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545E2-4317-35D3-181C-B3E6E3BA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C071A-0E63-C436-3426-22E59458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3D830-988D-1DB2-E7F7-C00EBB319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9A0FF-1307-C92F-228B-439B1225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B1770-2373-8874-3A44-D261DD95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2417-9FD0-5CAA-5BA8-1C283A31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D3DD9-C7C6-C4B0-34A4-1995C8DD3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2D5EA-53FA-5938-F9F6-975801668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950EA-D493-89A1-8AF5-A2A9EDD5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D16FE-8596-279F-1A2E-82A36470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270E2-5979-0DB9-A419-363A7EF1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DB93-D35F-34F7-DC0D-F1738B50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0045-9BDF-40A5-1F0B-53B52484E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6882-DE02-6D5C-8F0C-DB159AEA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BBBA5-0EE1-684E-DD76-F21C0BA5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69F76-3353-CFB6-9D24-802480E7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1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2BB6-6B6B-6A16-E3F2-FDE5EE88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4119-DCDB-2837-F14B-51528CFA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3C91A-25B1-275B-F1A1-34A19437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D7BE5-0CE3-E4B8-3F69-C13EFD2A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04964-2D51-A5B5-0E27-4B50479D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7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FFB7-BB98-5705-2FF3-3C3CDAA8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DFA62-DEAF-CC3C-8CF0-89582FA67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3F801-D009-1147-7DAC-9ACF439B3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42641-8FEF-3BEE-027E-102A04CF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99C43-F12F-638B-7BDF-EFF9BFCA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6EDE2-9565-0DCA-8859-CFFF3E9E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2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317A-8F93-007C-3CBD-3994914F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6AAA2-FC3D-C38D-AE76-40633CA1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7C1CC-16CF-D6B9-E986-D4D0CFA40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B2C51-1FCB-256C-9F12-EDA49F63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43AD6-D130-2B8D-E4FF-C65FD5EBA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BB4D2-221C-E334-6B45-326634FE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03C8C-BDD2-52E9-939B-241D0AF9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A7896-AC71-D039-A0F6-B09E9C06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926BC-885A-549C-3B9C-4DA45C91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352D6-7E60-4846-3288-8B246075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78015-29D5-8C59-B282-4F9B7AA7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726FF-EA87-2DBE-5287-F94025DB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A76C0-061E-50F6-1EAD-ECCA19B0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64108-6CE0-B638-2308-0A6C9991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DDFCD-30E7-CB0D-51AC-BC566A1D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7CEF-7625-2664-84C7-76AA98F8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DEEFA-9E84-22D2-2661-0E2E147F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625FF-9C11-C4D2-11A6-602B03DD1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DCA57-2D43-57F4-063B-267D8A5E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CDC4-966C-E3A6-D6ED-B2769356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7FB90-567B-DEED-B7C9-CF95BEBF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02AB2-6C65-BDF0-889D-C3A904E6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CF0D0-23F8-BBD0-7213-16794F6FC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AE81C-F0B0-1322-2CF5-3C20975BB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BD60A-4E33-E976-66C3-13EB0820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98EA3-19B9-AA30-7F3D-08EDA6E4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69A1F-E349-267C-DA7A-69973B7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B5CD91-A5DE-582E-0D66-082ED487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32D54-D9FB-E350-A36B-65638B715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6F85B-4125-9BEB-8CEC-8D54DDD27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5608-2B0B-4F3D-84A6-A3C8CB77DF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79632-1BE2-EFEA-D05F-36A1A5D2B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A8B9-3DAA-A475-C78D-7A45C8F22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DCF70-B547-4E13-B88B-683226702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0.jpg"/><Relationship Id="rId12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6.jpeg"/><Relationship Id="rId5" Type="http://schemas.openxmlformats.org/officeDocument/2006/relationships/image" Target="../media/image24.png"/><Relationship Id="rId10" Type="http://schemas.openxmlformats.org/officeDocument/2006/relationships/image" Target="../media/image14.jpg"/><Relationship Id="rId4" Type="http://schemas.openxmlformats.org/officeDocument/2006/relationships/image" Target="../media/image23.png"/><Relationship Id="rId9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eo@Lawrenson.com?subject=AZ%20Microcredits%20Program" TargetMode="External"/><Relationship Id="rId2" Type="http://schemas.openxmlformats.org/officeDocument/2006/relationships/hyperlink" Target="mailto:abefeder1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5671-9232-4F25-F801-7285DCC76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051" y="3373180"/>
            <a:ext cx="5805948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THE FACES OF MICROCREDIT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The Arizona Rotary, Sonora </a:t>
            </a:r>
            <a:r>
              <a:rPr lang="en-US" sz="5400" dirty="0" err="1"/>
              <a:t>Mexico,FinReg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Program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A32BB06D-8E5D-14DA-09B2-74084948C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r="1557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34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F7DD2602-BB90-F14D-0370-74BAEF69C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36176" b="1"/>
          <a:stretch/>
        </p:blipFill>
        <p:spPr>
          <a:xfrm rot="5400000">
            <a:off x="4668795" y="-665206"/>
            <a:ext cx="6857999" cy="818841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5EB4C2-5647-453F-B661-B2814605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015EAF-FDA0-4A49-B71D-F0521EA9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0047FB3A-C0F9-4DD9-A4E0-B203F96A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42C509-4662-4775-BF18-33FB465BC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96189A-424F-6554-3F63-A901C46E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4" y="723406"/>
            <a:ext cx="3800217" cy="32635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Maria Acosta Optometrist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86244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AF2AE0B-5720-56BE-138A-CC1049E53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8268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1B86E08-055A-03F4-5BAF-3A4FD5368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2290917"/>
            <a:ext cx="4508089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alpha val="60000"/>
                  </a:schemeClr>
                </a:solidFill>
              </a:rPr>
              <a:t>12 Years in Business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>
                    <a:alpha val="60000"/>
                  </a:schemeClr>
                </a:solidFill>
              </a:rPr>
              <a:t>4 CYCLES </a:t>
            </a:r>
          </a:p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tx1">
                    <a:alpha val="60000"/>
                  </a:schemeClr>
                </a:solidFill>
              </a:rPr>
              <a:t>ST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Loan: 5,000 Pesos </a:t>
            </a:r>
          </a:p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Current Loan: 20,000 Pesos</a:t>
            </a:r>
          </a:p>
        </p:txBody>
      </p:sp>
    </p:spTree>
    <p:extLst>
      <p:ext uri="{BB962C8B-B14F-4D97-AF65-F5344CB8AC3E}">
        <p14:creationId xmlns:p14="http://schemas.microsoft.com/office/powerpoint/2010/main" val="3497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C455D583-3E03-7C45-BF79-2366A1BCE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41680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grpSp>
        <p:nvGrpSpPr>
          <p:cNvPr id="51" name="Group 11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13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14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4" name="Freeform: Shape 15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4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7FC73031-CDFA-C021-EEA9-04015CCFF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4" r="36699"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D123E9F-CA42-B306-D029-FF6E23B55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190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686A3-EFD4-7FB7-DFA0-9EC610FC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Angel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Camontes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14 Years in Business, 19 Cycles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Loan: 5,000 Pesos, 19</a:t>
            </a:r>
            <a:r>
              <a:rPr lang="en-US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Loan 40,000 Pesos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7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round a table with food on it&#10;&#10;Description automatically generated">
            <a:extLst>
              <a:ext uri="{FF2B5EF4-FFF2-40B4-BE49-F238E27FC236}">
                <a16:creationId xmlns:a16="http://schemas.microsoft.com/office/drawing/2014/main" id="{2C94EEC7-64E9-4BAD-E693-06096CA5D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10848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13E4-0DF0-5C4D-0B6D-6D18CED4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Reyna </a:t>
            </a:r>
            <a:r>
              <a:rPr lang="en-US" sz="5400" dirty="0" err="1"/>
              <a:t>Beronia</a:t>
            </a:r>
            <a:endParaRPr lang="en-US" sz="5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925C46-D53E-86F4-3DED-0DEE41EC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4347431" cy="4154361"/>
          </a:xfrm>
        </p:spPr>
        <p:txBody>
          <a:bodyPr>
            <a:normAutofit/>
          </a:bodyPr>
          <a:lstStyle/>
          <a:p>
            <a:r>
              <a:rPr lang="en-US" dirty="0"/>
              <a:t>Makes Tamales, Tortillas, </a:t>
            </a:r>
            <a:r>
              <a:rPr lang="en-US" dirty="0" err="1"/>
              <a:t>Empañadas</a:t>
            </a:r>
            <a:r>
              <a:rPr lang="en-US" dirty="0"/>
              <a:t> and Cookies</a:t>
            </a:r>
          </a:p>
          <a:p>
            <a:r>
              <a:rPr lang="en-US" dirty="0"/>
              <a:t>In Business 24 Years</a:t>
            </a:r>
          </a:p>
          <a:p>
            <a:r>
              <a:rPr lang="en-US" dirty="0"/>
              <a:t>14 Cycles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Loan: 5,000 Pesos</a:t>
            </a:r>
          </a:p>
          <a:p>
            <a:r>
              <a:rPr lang="en-US" dirty="0"/>
              <a:t>Current Loan: 7,000 Pesos</a:t>
            </a:r>
          </a:p>
        </p:txBody>
      </p:sp>
    </p:spTree>
    <p:extLst>
      <p:ext uri="{BB962C8B-B14F-4D97-AF65-F5344CB8AC3E}">
        <p14:creationId xmlns:p14="http://schemas.microsoft.com/office/powerpoint/2010/main" val="1444511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3D66313-5507-A0C9-3D77-DDADCC357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26334-4FB3-FB37-D32B-2B909923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                           Teresa Moreno</a:t>
            </a:r>
          </a:p>
        </p:txBody>
      </p:sp>
    </p:spTree>
    <p:extLst>
      <p:ext uri="{BB962C8B-B14F-4D97-AF65-F5344CB8AC3E}">
        <p14:creationId xmlns:p14="http://schemas.microsoft.com/office/powerpoint/2010/main" val="368474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9">
            <a:extLst>
              <a:ext uri="{FF2B5EF4-FFF2-40B4-BE49-F238E27FC236}">
                <a16:creationId xmlns:a16="http://schemas.microsoft.com/office/drawing/2014/main" id="{E0948E82-3953-1549-8AD5-2BF22CC8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2" y="1570575"/>
            <a:ext cx="3633403" cy="478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757CDEF-630C-40F7-970E-216E60E63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028311" y="-1187202"/>
            <a:ext cx="1063579" cy="44519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1C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rtl="0"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47">
            <a:extLst>
              <a:ext uri="{FF2B5EF4-FFF2-40B4-BE49-F238E27FC236}">
                <a16:creationId xmlns:a16="http://schemas.microsoft.com/office/drawing/2014/main" id="{112424F2-654F-F34C-AE62-8CF6BF7BD6F6}"/>
              </a:ext>
            </a:extLst>
          </p:cNvPr>
          <p:cNvSpPr txBox="1"/>
          <p:nvPr/>
        </p:nvSpPr>
        <p:spPr>
          <a:xfrm>
            <a:off x="406401" y="521844"/>
            <a:ext cx="43796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rtl="0"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Teresa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Amparano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Moreno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Años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Elaboración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Venta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de Tortillas de Harina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7" name="Gráfico 19">
            <a:extLst>
              <a:ext uri="{FF2B5EF4-FFF2-40B4-BE49-F238E27FC236}">
                <a16:creationId xmlns:a16="http://schemas.microsoft.com/office/drawing/2014/main" id="{BAB28D8E-EA57-7E4C-9C23-C76F4A386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745713"/>
              </p:ext>
            </p:extLst>
          </p:nvPr>
        </p:nvGraphicFramePr>
        <p:xfrm>
          <a:off x="4727240" y="4159045"/>
          <a:ext cx="6997727" cy="249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table">
            <a:extLst>
              <a:ext uri="{FF2B5EF4-FFF2-40B4-BE49-F238E27FC236}">
                <a16:creationId xmlns:a16="http://schemas.microsoft.com/office/drawing/2014/main" id="{2445B042-F7EC-B043-2107-4B62B623B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602" y="558586"/>
            <a:ext cx="7253365" cy="3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cluttered&#10;&#10;Description automatically generated">
            <a:extLst>
              <a:ext uri="{FF2B5EF4-FFF2-40B4-BE49-F238E27FC236}">
                <a16:creationId xmlns:a16="http://schemas.microsoft.com/office/drawing/2014/main" id="{9699C13E-3A17-44A3-428E-1AC64939B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r="36594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19BC1-5D9B-CAA0-6636-27EC5A0D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Lorena Morales-Pinata Maker In Business 15 Years, 5 Cycles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Loan: 5,000 Pesos, Current Loan: 15,000 Pesos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3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7F7D8-51ED-2951-8616-AF5B97BA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                           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cluttered, messy, clothes&#10;&#10;Description automatically generated">
            <a:extLst>
              <a:ext uri="{FF2B5EF4-FFF2-40B4-BE49-F238E27FC236}">
                <a16:creationId xmlns:a16="http://schemas.microsoft.com/office/drawing/2014/main" id="{A54CD389-BDBF-4312-131C-EBE84BA77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18"/>
          <a:stretch/>
        </p:blipFill>
        <p:spPr>
          <a:xfrm>
            <a:off x="921910" y="465243"/>
            <a:ext cx="10168892" cy="5955877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6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6A050-4A11-5192-47A0-B5390BA08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37E1FB-D0E9-23B5-97F9-D9B5AB687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C14034-1BC4-20B9-E852-8A7A9F80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FC413F-F5A3-2552-7A12-B3C25B25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igration Gumballs Short Version">
            <a:hlinkClick r:id="" action="ppaction://media"/>
            <a:extLst>
              <a:ext uri="{FF2B5EF4-FFF2-40B4-BE49-F238E27FC236}">
                <a16:creationId xmlns:a16="http://schemas.microsoft.com/office/drawing/2014/main" id="{AE46055E-C3C6-3C67-91BF-FDD2E7F4A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2951" y="3201147"/>
            <a:ext cx="5446143" cy="30634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0BA509-8E9F-C3C0-8DF6-ACE39EC14827}"/>
              </a:ext>
            </a:extLst>
          </p:cNvPr>
          <p:cNvSpPr/>
          <p:nvPr/>
        </p:nvSpPr>
        <p:spPr>
          <a:xfrm>
            <a:off x="274342" y="1201796"/>
            <a:ext cx="11643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World Poverty, Immigration &amp; Gumballs</a:t>
            </a:r>
          </a:p>
        </p:txBody>
      </p:sp>
    </p:spTree>
    <p:extLst>
      <p:ext uri="{BB962C8B-B14F-4D97-AF65-F5344CB8AC3E}">
        <p14:creationId xmlns:p14="http://schemas.microsoft.com/office/powerpoint/2010/main" val="3024652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9C700E-4D4C-5057-5E0F-FFB5DCAD3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418726"/>
              </p:ext>
            </p:extLst>
          </p:nvPr>
        </p:nvGraphicFramePr>
        <p:xfrm>
          <a:off x="265177" y="365259"/>
          <a:ext cx="11658597" cy="48675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25759">
                  <a:extLst>
                    <a:ext uri="{9D8B030D-6E8A-4147-A177-3AD203B41FA5}">
                      <a16:colId xmlns:a16="http://schemas.microsoft.com/office/drawing/2014/main" val="325395895"/>
                    </a:ext>
                  </a:extLst>
                </a:gridCol>
                <a:gridCol w="2400263">
                  <a:extLst>
                    <a:ext uri="{9D8B030D-6E8A-4147-A177-3AD203B41FA5}">
                      <a16:colId xmlns:a16="http://schemas.microsoft.com/office/drawing/2014/main" val="3953203409"/>
                    </a:ext>
                  </a:extLst>
                </a:gridCol>
                <a:gridCol w="2400263">
                  <a:extLst>
                    <a:ext uri="{9D8B030D-6E8A-4147-A177-3AD203B41FA5}">
                      <a16:colId xmlns:a16="http://schemas.microsoft.com/office/drawing/2014/main" val="4112892223"/>
                    </a:ext>
                  </a:extLst>
                </a:gridCol>
                <a:gridCol w="2266156">
                  <a:extLst>
                    <a:ext uri="{9D8B030D-6E8A-4147-A177-3AD203B41FA5}">
                      <a16:colId xmlns:a16="http://schemas.microsoft.com/office/drawing/2014/main" val="308894082"/>
                    </a:ext>
                  </a:extLst>
                </a:gridCol>
                <a:gridCol w="2266156">
                  <a:extLst>
                    <a:ext uri="{9D8B030D-6E8A-4147-A177-3AD203B41FA5}">
                      <a16:colId xmlns:a16="http://schemas.microsoft.com/office/drawing/2014/main" val="804820632"/>
                    </a:ext>
                  </a:extLst>
                </a:gridCol>
              </a:tblGrid>
              <a:tr h="3621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                                             LOAN INFORMATION NOVEMBER 2024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281628761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Hermosillo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Nogales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1048640461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</a:rPr>
                        <a:t>GG14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GG15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>
                          <a:effectLst/>
                        </a:rPr>
                        <a:t>GG16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Rotary AZ </a:t>
                      </a:r>
                      <a:r>
                        <a:rPr lang="es-MX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Microcredits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1782646925"/>
                  </a:ext>
                </a:extLst>
              </a:tr>
              <a:tr h="555173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effectLst/>
                        </a:rPr>
                        <a:t>Initial</a:t>
                      </a:r>
                      <a:r>
                        <a:rPr lang="es-MX" sz="2000" b="1" u="none" strike="noStrike" dirty="0">
                          <a:effectLst/>
                        </a:rPr>
                        <a:t> Loan </a:t>
                      </a:r>
                      <a:r>
                        <a:rPr lang="es-MX" sz="2000" b="1" u="none" strike="noStrike" dirty="0" err="1">
                          <a:effectLst/>
                        </a:rPr>
                        <a:t>Amount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1,656,900 Pesos</a:t>
                      </a:r>
                    </a:p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($105,000)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1,550,848 Pesos</a:t>
                      </a:r>
                    </a:p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($83,200)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1,693,393 Pesos </a:t>
                      </a:r>
                      <a:r>
                        <a:rPr lang="es-MX" sz="1400" u="none" strike="noStrike" dirty="0">
                          <a:effectLst/>
                        </a:rPr>
                        <a:t>($88,892)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983,163 Pesos</a:t>
                      </a:r>
                    </a:p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($50,007) *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413659413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>
                          <a:effectLst/>
                        </a:rPr>
                        <a:t># Loan Cycles</a:t>
                      </a:r>
                      <a:endParaRPr lang="es-MX" sz="2000" b="1" i="0" u="none" strike="noStrike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14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2004046024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effectLst/>
                        </a:rPr>
                        <a:t>Amount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Loaned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34,160,000 Pesos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24,194,000 Pesos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23,167,080 Pesos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419,000 Pesos</a:t>
                      </a: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774687988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30 </a:t>
                      </a:r>
                      <a:r>
                        <a:rPr lang="es-MX" sz="2000" b="1" u="none" strike="noStrike" dirty="0" err="1">
                          <a:effectLst/>
                        </a:rPr>
                        <a:t>Days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Delinquent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0.74%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0.67%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0.65%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4077041560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60 </a:t>
                      </a:r>
                      <a:r>
                        <a:rPr lang="es-MX" sz="2000" b="1" u="none" strike="noStrike" dirty="0" err="1">
                          <a:effectLst/>
                        </a:rPr>
                        <a:t>Days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Delinquent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0.83%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0.84%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0.67%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2782689094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90 </a:t>
                      </a:r>
                      <a:r>
                        <a:rPr lang="es-MX" sz="2000" b="1" u="none" strike="noStrike" dirty="0" err="1">
                          <a:effectLst/>
                        </a:rPr>
                        <a:t>Days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Delinquent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0.81%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200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0.91%</a:t>
                      </a: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0.69%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971258667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120 </a:t>
                      </a:r>
                      <a:r>
                        <a:rPr lang="es-MX" sz="2000" b="1" u="none" strike="noStrike" dirty="0" err="1">
                          <a:effectLst/>
                        </a:rPr>
                        <a:t>Days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Delinquent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0.75%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1.04%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0.57%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557077765"/>
                  </a:ext>
                </a:extLst>
              </a:tr>
              <a:tr h="3621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Total </a:t>
                      </a:r>
                      <a:r>
                        <a:rPr lang="es-MX" sz="2000" b="1" u="none" strike="noStrike" dirty="0" err="1">
                          <a:effectLst/>
                        </a:rPr>
                        <a:t>Clients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5,474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4,179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3,242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3552249828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effectLst/>
                        </a:rPr>
                        <a:t>Outstanding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  <a:r>
                        <a:rPr lang="es-MX" sz="2000" b="1" u="none" strike="noStrike" dirty="0" err="1">
                          <a:effectLst/>
                        </a:rPr>
                        <a:t>Average</a:t>
                      </a:r>
                      <a:r>
                        <a:rPr lang="es-MX" sz="2000" b="1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Loan </a:t>
                      </a:r>
                      <a:r>
                        <a:rPr lang="es-MX" sz="2000" b="1" u="none" strike="noStrike" dirty="0" err="1">
                          <a:effectLst/>
                        </a:rPr>
                        <a:t>Amount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12,458 Pesos</a:t>
                      </a:r>
                      <a:r>
                        <a:rPr lang="es-MX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s-MX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(~$608)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18,810 Pesos</a:t>
                      </a:r>
                      <a:r>
                        <a:rPr lang="es-MX" sz="2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s-MX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(~$918)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14,887 Pesos </a:t>
                      </a:r>
                      <a:r>
                        <a:rPr lang="es-MX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(~$728)</a:t>
                      </a:r>
                      <a:endParaRPr lang="es-MX" sz="2000" b="0" i="0" u="none" strike="noStrike" dirty="0">
                        <a:solidFill>
                          <a:srgbClr val="0070C0"/>
                        </a:solidFill>
                        <a:effectLst/>
                        <a:latin typeface="Eurostile" panose="020B0504020202050204" pitchFamily="34" charset="77"/>
                      </a:endParaRPr>
                    </a:p>
                  </a:txBody>
                  <a:tcPr marL="9643" marR="9643" marT="9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15,061 Pesos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(~$736)</a:t>
                      </a:r>
                    </a:p>
                  </a:txBody>
                  <a:tcPr marL="9643" marR="9643" marT="9643" marB="0" anchor="b"/>
                </a:tc>
                <a:extLst>
                  <a:ext uri="{0D108BD9-81ED-4DB2-BD59-A6C34878D82A}">
                    <a16:rowId xmlns:a16="http://schemas.microsoft.com/office/drawing/2014/main" val="7733407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54540B-1B3A-A0DB-646C-292760F77CC2}"/>
              </a:ext>
            </a:extLst>
          </p:cNvPr>
          <p:cNvSpPr txBox="1"/>
          <p:nvPr/>
        </p:nvSpPr>
        <p:spPr>
          <a:xfrm>
            <a:off x="9052828" y="5259533"/>
            <a:ext cx="2305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* $25,621 added 1/5/25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29C5D-F740-E387-C527-CCE080F4D393}"/>
              </a:ext>
            </a:extLst>
          </p:cNvPr>
          <p:cNvSpPr txBox="1"/>
          <p:nvPr/>
        </p:nvSpPr>
        <p:spPr>
          <a:xfrm>
            <a:off x="3893244" y="5413421"/>
            <a:ext cx="432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 Program Funds: $352,720</a:t>
            </a:r>
          </a:p>
        </p:txBody>
      </p:sp>
    </p:spTree>
    <p:extLst>
      <p:ext uri="{BB962C8B-B14F-4D97-AF65-F5344CB8AC3E}">
        <p14:creationId xmlns:p14="http://schemas.microsoft.com/office/powerpoint/2010/main" val="36402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47E44-DF84-4A4B-502F-4203A021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739492"/>
          </a:xfrm>
        </p:spPr>
        <p:txBody>
          <a:bodyPr anchor="ctr">
            <a:normAutofit/>
          </a:bodyPr>
          <a:lstStyle/>
          <a:p>
            <a:pPr algn="ctr"/>
            <a:r>
              <a:rPr lang="en-US" sz="4100" dirty="0"/>
              <a:t>How This Program Works         </a:t>
            </a:r>
          </a:p>
        </p:txBody>
      </p:sp>
      <p:pic>
        <p:nvPicPr>
          <p:cNvPr id="8" name="Content Placeholder 7" descr="A green water pump with a drop of water coming out of it&#10;&#10;Description automatically generated">
            <a:extLst>
              <a:ext uri="{FF2B5EF4-FFF2-40B4-BE49-F238E27FC236}">
                <a16:creationId xmlns:a16="http://schemas.microsoft.com/office/drawing/2014/main" id="{2A700E57-2080-AEC6-4246-576269A48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78" y="2377175"/>
            <a:ext cx="2112123" cy="1093935"/>
          </a:xfrm>
        </p:spPr>
      </p:pic>
      <p:pic>
        <p:nvPicPr>
          <p:cNvPr id="12" name="Picture 11" descr="A blue and red logo&#10;&#10;Description automatically generated">
            <a:extLst>
              <a:ext uri="{FF2B5EF4-FFF2-40B4-BE49-F238E27FC236}">
                <a16:creationId xmlns:a16="http://schemas.microsoft.com/office/drawing/2014/main" id="{855A2C31-EBE7-26B6-6069-C51F12002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32" y="3957434"/>
            <a:ext cx="3080990" cy="11507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1FF19D6F-D3A7-B803-286E-1F0A66F24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64" y="1486523"/>
            <a:ext cx="2111429" cy="8465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E00FDF-40A4-71F2-4523-F06F22211846}"/>
              </a:ext>
            </a:extLst>
          </p:cNvPr>
          <p:cNvSpPr txBox="1"/>
          <p:nvPr/>
        </p:nvSpPr>
        <p:spPr>
          <a:xfrm>
            <a:off x="5143144" y="2729654"/>
            <a:ext cx="422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Tempe South Rotary </a:t>
            </a:r>
          </a:p>
          <a:p>
            <a:pPr algn="ctr"/>
            <a:r>
              <a:rPr lang="en-US" sz="2400" b="0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Foundation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E188B-A8F5-927A-9CF3-11475964E2EB}"/>
              </a:ext>
            </a:extLst>
          </p:cNvPr>
          <p:cNvSpPr/>
          <p:nvPr/>
        </p:nvSpPr>
        <p:spPr>
          <a:xfrm>
            <a:off x="5310706" y="1491316"/>
            <a:ext cx="1600961" cy="800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1AA331-9967-E96D-A7E0-D7C9FA8FE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402" y="1703898"/>
            <a:ext cx="1600961" cy="74104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505A0A-952E-F2E6-7A8C-F009DA9F864B}"/>
              </a:ext>
            </a:extLst>
          </p:cNvPr>
          <p:cNvSpPr txBox="1"/>
          <p:nvPr/>
        </p:nvSpPr>
        <p:spPr>
          <a:xfrm>
            <a:off x="5267684" y="1441416"/>
            <a:ext cx="1438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Other Rotary Clubs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90C3E-ACBD-A0FD-88B5-D9B22ED75FCB}"/>
              </a:ext>
            </a:extLst>
          </p:cNvPr>
          <p:cNvSpPr txBox="1"/>
          <p:nvPr/>
        </p:nvSpPr>
        <p:spPr>
          <a:xfrm>
            <a:off x="7240422" y="1797059"/>
            <a:ext cx="14697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Individual Donors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4E5C27E-7635-0E80-8E99-9B6A3B751961}"/>
              </a:ext>
            </a:extLst>
          </p:cNvPr>
          <p:cNvSpPr/>
          <p:nvPr/>
        </p:nvSpPr>
        <p:spPr>
          <a:xfrm>
            <a:off x="3789432" y="3471111"/>
            <a:ext cx="859122" cy="4767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9ED75E8-E56B-FD58-008F-690D690FB72A}"/>
              </a:ext>
            </a:extLst>
          </p:cNvPr>
          <p:cNvSpPr/>
          <p:nvPr/>
        </p:nvSpPr>
        <p:spPr>
          <a:xfrm>
            <a:off x="6054357" y="2443390"/>
            <a:ext cx="425303" cy="28626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3F8CC88-CACF-2578-7DAA-DB7F5CB45E29}"/>
              </a:ext>
            </a:extLst>
          </p:cNvPr>
          <p:cNvSpPr/>
          <p:nvPr/>
        </p:nvSpPr>
        <p:spPr>
          <a:xfrm>
            <a:off x="7808996" y="2443390"/>
            <a:ext cx="425303" cy="28626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5B7E177-961B-7906-9B74-AE6B18D5EB26}"/>
              </a:ext>
            </a:extLst>
          </p:cNvPr>
          <p:cNvSpPr/>
          <p:nvPr/>
        </p:nvSpPr>
        <p:spPr>
          <a:xfrm>
            <a:off x="6753080" y="3500939"/>
            <a:ext cx="859122" cy="4409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Content Placeholder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309B66E3-59E0-7A82-0D0D-DDE044F72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 b="11786"/>
          <a:stretch/>
        </p:blipFill>
        <p:spPr>
          <a:xfrm>
            <a:off x="3086729" y="5878885"/>
            <a:ext cx="1263854" cy="710918"/>
          </a:xfrm>
          <a:prstGeom prst="rect">
            <a:avLst/>
          </a:prstGeom>
        </p:spPr>
      </p:pic>
      <p:pic>
        <p:nvPicPr>
          <p:cNvPr id="31" name="Content Placeholder 4" descr="A picture containing indoor, cluttered, messy, clothes&#10;&#10;Description automatically generated">
            <a:extLst>
              <a:ext uri="{FF2B5EF4-FFF2-40B4-BE49-F238E27FC236}">
                <a16:creationId xmlns:a16="http://schemas.microsoft.com/office/drawing/2014/main" id="{3E4E5BFC-FA39-0500-4275-E9D2F30470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18"/>
          <a:stretch/>
        </p:blipFill>
        <p:spPr>
          <a:xfrm>
            <a:off x="8996549" y="4843974"/>
            <a:ext cx="1420700" cy="83209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32" name="Imagen 9">
            <a:extLst>
              <a:ext uri="{FF2B5EF4-FFF2-40B4-BE49-F238E27FC236}">
                <a16:creationId xmlns:a16="http://schemas.microsoft.com/office/drawing/2014/main" id="{6CB3EDF1-6076-03C9-ED31-B4797B112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77" y="5815932"/>
            <a:ext cx="697170" cy="9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Content Placeholder 4" descr="A group of people sitting around a table with food on it&#10;&#10;Description automatically generated">
            <a:extLst>
              <a:ext uri="{FF2B5EF4-FFF2-40B4-BE49-F238E27FC236}">
                <a16:creationId xmlns:a16="http://schemas.microsoft.com/office/drawing/2014/main" id="{8BDAAC80-A7D7-37F1-91D0-B40CE73D24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10848"/>
          <a:stretch/>
        </p:blipFill>
        <p:spPr>
          <a:xfrm>
            <a:off x="7265820" y="5886878"/>
            <a:ext cx="856557" cy="727509"/>
          </a:xfrm>
          <a:prstGeom prst="rect">
            <a:avLst/>
          </a:prstGeom>
        </p:spPr>
      </p:pic>
      <p:pic>
        <p:nvPicPr>
          <p:cNvPr id="34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65EE3250-6FF3-5265-97FE-8609340AA4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19066"/>
          <a:stretch/>
        </p:blipFill>
        <p:spPr>
          <a:xfrm>
            <a:off x="5699927" y="5895821"/>
            <a:ext cx="1353509" cy="761349"/>
          </a:xfrm>
          <a:prstGeom prst="rect">
            <a:avLst/>
          </a:prstGeom>
        </p:spPr>
      </p:pic>
      <p:pic>
        <p:nvPicPr>
          <p:cNvPr id="35" name="Content Placeholder 4" descr="A group of people standing outside">
            <a:extLst>
              <a:ext uri="{FF2B5EF4-FFF2-40B4-BE49-F238E27FC236}">
                <a16:creationId xmlns:a16="http://schemas.microsoft.com/office/drawing/2014/main" id="{A976D40C-B09C-464E-BBAC-F630AE7666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4304" b="7514"/>
          <a:stretch/>
        </p:blipFill>
        <p:spPr>
          <a:xfrm>
            <a:off x="1950223" y="4908595"/>
            <a:ext cx="1315598" cy="740024"/>
          </a:xfrm>
          <a:prstGeom prst="rect">
            <a:avLst/>
          </a:prstGeom>
        </p:spPr>
      </p:pic>
      <p:pic>
        <p:nvPicPr>
          <p:cNvPr id="36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8362C380-5DA2-68C6-D7D3-37ABFD837A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36176" b="1"/>
          <a:stretch/>
        </p:blipFill>
        <p:spPr>
          <a:xfrm rot="5400000">
            <a:off x="4683842" y="5811295"/>
            <a:ext cx="779235" cy="930402"/>
          </a:xfrm>
          <a:prstGeom prst="rect">
            <a:avLst/>
          </a:prstGeom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F17BB3D0-6D66-CEDE-8AF4-52F01553F573}"/>
              </a:ext>
            </a:extLst>
          </p:cNvPr>
          <p:cNvSpPr/>
          <p:nvPr/>
        </p:nvSpPr>
        <p:spPr>
          <a:xfrm>
            <a:off x="3265821" y="5226966"/>
            <a:ext cx="5716564" cy="187133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1A0DA84C-43D5-4E64-E01B-5308BE3592B1}"/>
              </a:ext>
            </a:extLst>
          </p:cNvPr>
          <p:cNvSpPr/>
          <p:nvPr/>
        </p:nvSpPr>
        <p:spPr>
          <a:xfrm>
            <a:off x="3631813" y="5366373"/>
            <a:ext cx="212626" cy="51251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14D20E24-0EF5-4680-EBA4-9DC0FAB6625D}"/>
              </a:ext>
            </a:extLst>
          </p:cNvPr>
          <p:cNvSpPr/>
          <p:nvPr/>
        </p:nvSpPr>
        <p:spPr>
          <a:xfrm>
            <a:off x="6270368" y="5358760"/>
            <a:ext cx="212626" cy="51251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9A738233-A08F-2B80-CE38-EE10E35585BC}"/>
              </a:ext>
            </a:extLst>
          </p:cNvPr>
          <p:cNvSpPr/>
          <p:nvPr/>
        </p:nvSpPr>
        <p:spPr>
          <a:xfrm>
            <a:off x="4967146" y="5358759"/>
            <a:ext cx="212626" cy="51251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73A50FF-26AE-CE1A-327C-E4795E8F2757}"/>
              </a:ext>
            </a:extLst>
          </p:cNvPr>
          <p:cNvSpPr/>
          <p:nvPr/>
        </p:nvSpPr>
        <p:spPr>
          <a:xfrm>
            <a:off x="7594709" y="5367582"/>
            <a:ext cx="212626" cy="51251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556741AC-F7B5-E474-3282-4A113CDD0B21}"/>
              </a:ext>
            </a:extLst>
          </p:cNvPr>
          <p:cNvSpPr/>
          <p:nvPr/>
        </p:nvSpPr>
        <p:spPr>
          <a:xfrm>
            <a:off x="8603844" y="5366372"/>
            <a:ext cx="212626" cy="51251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CA479427-47E2-EAFA-45AC-D1FF814AE474}"/>
              </a:ext>
            </a:extLst>
          </p:cNvPr>
          <p:cNvSpPr/>
          <p:nvPr/>
        </p:nvSpPr>
        <p:spPr>
          <a:xfrm>
            <a:off x="5267684" y="5105563"/>
            <a:ext cx="212626" cy="1830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Up 43">
            <a:extLst>
              <a:ext uri="{FF2B5EF4-FFF2-40B4-BE49-F238E27FC236}">
                <a16:creationId xmlns:a16="http://schemas.microsoft.com/office/drawing/2014/main" id="{BEF5FAC9-EB35-8546-34C3-2F54386D640D}"/>
              </a:ext>
            </a:extLst>
          </p:cNvPr>
          <p:cNvSpPr/>
          <p:nvPr/>
        </p:nvSpPr>
        <p:spPr>
          <a:xfrm>
            <a:off x="3917032" y="5366372"/>
            <a:ext cx="212627" cy="51353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D97DAEA4-52AF-65C8-66AF-65D7F2968940}"/>
              </a:ext>
            </a:extLst>
          </p:cNvPr>
          <p:cNvSpPr/>
          <p:nvPr/>
        </p:nvSpPr>
        <p:spPr>
          <a:xfrm>
            <a:off x="5189985" y="5366372"/>
            <a:ext cx="212627" cy="51353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Up 46">
            <a:extLst>
              <a:ext uri="{FF2B5EF4-FFF2-40B4-BE49-F238E27FC236}">
                <a16:creationId xmlns:a16="http://schemas.microsoft.com/office/drawing/2014/main" id="{B726B368-8A63-28E8-7B4C-06131DC603F8}"/>
              </a:ext>
            </a:extLst>
          </p:cNvPr>
          <p:cNvSpPr/>
          <p:nvPr/>
        </p:nvSpPr>
        <p:spPr>
          <a:xfrm>
            <a:off x="6519697" y="5357737"/>
            <a:ext cx="212627" cy="51353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A341CE62-3467-E259-C72B-F8117CE8903C}"/>
              </a:ext>
            </a:extLst>
          </p:cNvPr>
          <p:cNvSpPr/>
          <p:nvPr/>
        </p:nvSpPr>
        <p:spPr>
          <a:xfrm>
            <a:off x="7800734" y="5357737"/>
            <a:ext cx="212627" cy="51353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Up 48">
            <a:extLst>
              <a:ext uri="{FF2B5EF4-FFF2-40B4-BE49-F238E27FC236}">
                <a16:creationId xmlns:a16="http://schemas.microsoft.com/office/drawing/2014/main" id="{422AF3FD-1EC0-0B54-DE7C-82DFB4802CFD}"/>
              </a:ext>
            </a:extLst>
          </p:cNvPr>
          <p:cNvSpPr/>
          <p:nvPr/>
        </p:nvSpPr>
        <p:spPr>
          <a:xfrm>
            <a:off x="8769637" y="5382288"/>
            <a:ext cx="212627" cy="51353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7C3D4198-8FDD-698C-20B8-DB8858EF3928}"/>
              </a:ext>
            </a:extLst>
          </p:cNvPr>
          <p:cNvSpPr/>
          <p:nvPr/>
        </p:nvSpPr>
        <p:spPr>
          <a:xfrm>
            <a:off x="5948043" y="5100971"/>
            <a:ext cx="212627" cy="18307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4224E-EBEB-7860-194A-B7CFDB6F9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04367" y="4190906"/>
            <a:ext cx="917259" cy="91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754B8D-B454-10E9-09C6-FD833F6853CC}"/>
              </a:ext>
            </a:extLst>
          </p:cNvPr>
          <p:cNvSpPr txBox="1"/>
          <p:nvPr/>
        </p:nvSpPr>
        <p:spPr>
          <a:xfrm>
            <a:off x="7379110" y="3845359"/>
            <a:ext cx="105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</a:t>
            </a:r>
          </a:p>
        </p:txBody>
      </p:sp>
    </p:spTree>
    <p:extLst>
      <p:ext uri="{BB962C8B-B14F-4D97-AF65-F5344CB8AC3E}">
        <p14:creationId xmlns:p14="http://schemas.microsoft.com/office/powerpoint/2010/main" val="221301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B879A6B-48E8-EB90-139D-EF21A0D7A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522582"/>
            <a:ext cx="7860863" cy="445911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600" dirty="0"/>
              <a:t>1-3 Rotary Global Grants create the initial operating capital</a:t>
            </a:r>
          </a:p>
          <a:p>
            <a:r>
              <a:rPr lang="en-US" sz="2600" dirty="0"/>
              <a:t>2-Additional operating capital is provided by donations from individuals (tax deductible) and Rotary Clubs in AZ</a:t>
            </a:r>
          </a:p>
          <a:p>
            <a:r>
              <a:rPr lang="en-US" sz="2600" dirty="0"/>
              <a:t>3-Borrower groups (5-12 members) are formed by </a:t>
            </a:r>
            <a:r>
              <a:rPr lang="en-US" sz="2600" dirty="0" err="1"/>
              <a:t>FinReg</a:t>
            </a:r>
            <a:endParaRPr lang="en-US" sz="2600" dirty="0"/>
          </a:p>
          <a:p>
            <a:r>
              <a:rPr lang="en-US" sz="2600" dirty="0"/>
              <a:t>4-Loans are approved and administered by </a:t>
            </a:r>
            <a:r>
              <a:rPr lang="en-US" sz="2600" dirty="0" err="1"/>
              <a:t>FinReg</a:t>
            </a:r>
            <a:r>
              <a:rPr lang="en-US" sz="2600" dirty="0"/>
              <a:t> staff</a:t>
            </a:r>
          </a:p>
          <a:p>
            <a:r>
              <a:rPr lang="en-US" sz="2600" dirty="0"/>
              <a:t>5-Borrower trips are created by the Rotary Microcredit Committee and costs are covered by </a:t>
            </a:r>
            <a:r>
              <a:rPr lang="en-US" sz="2600" dirty="0" err="1"/>
              <a:t>FinReg</a:t>
            </a:r>
            <a:endParaRPr lang="en-US" sz="2600" dirty="0"/>
          </a:p>
          <a:p>
            <a:r>
              <a:rPr lang="en-US" sz="2600" dirty="0"/>
              <a:t>6-Borrower surveys are taken by individuals on the visit-statistical data is collected and reviewed</a:t>
            </a:r>
          </a:p>
          <a:p>
            <a:r>
              <a:rPr lang="en-US" sz="2600" dirty="0"/>
              <a:t>7-Monthly financial data is collected by </a:t>
            </a:r>
            <a:r>
              <a:rPr lang="en-US" sz="2600" dirty="0" err="1"/>
              <a:t>FinReg</a:t>
            </a:r>
            <a:r>
              <a:rPr lang="en-US" sz="2600" dirty="0"/>
              <a:t> and reviewed by the Microcredit Committee</a:t>
            </a:r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F39BD5-1AE8-B662-794D-F7AFDFC6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739492"/>
          </a:xfrm>
        </p:spPr>
        <p:txBody>
          <a:bodyPr anchor="ctr">
            <a:normAutofit/>
          </a:bodyPr>
          <a:lstStyle/>
          <a:p>
            <a:pPr algn="ctr"/>
            <a:r>
              <a:rPr lang="en-US" sz="4100" dirty="0"/>
              <a:t>How This Program Works         </a:t>
            </a:r>
          </a:p>
        </p:txBody>
      </p:sp>
    </p:spTree>
    <p:extLst>
      <p:ext uri="{BB962C8B-B14F-4D97-AF65-F5344CB8AC3E}">
        <p14:creationId xmlns:p14="http://schemas.microsoft.com/office/powerpoint/2010/main" val="2608190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4639-01B4-9D2E-4001-01EC57F8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" y="365125"/>
            <a:ext cx="12157587" cy="930275"/>
          </a:xfrm>
        </p:spPr>
        <p:txBody>
          <a:bodyPr/>
          <a:lstStyle/>
          <a:p>
            <a:pPr algn="ctr"/>
            <a:r>
              <a:rPr lang="en-US" sz="4800" b="1" dirty="0"/>
              <a:t>QUESTIONS &amp; ANSWERS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0EA84-692A-E7C2-5D63-84BDD3D0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2076"/>
            <a:ext cx="10868025" cy="5130800"/>
          </a:xfrm>
        </p:spPr>
        <p:txBody>
          <a:bodyPr>
            <a:normAutofit/>
          </a:bodyPr>
          <a:lstStyle/>
          <a:p>
            <a:r>
              <a:rPr lang="en-US" sz="4400" dirty="0"/>
              <a:t>More information?  Please contact: </a:t>
            </a:r>
          </a:p>
          <a:p>
            <a:pPr lvl="1"/>
            <a:r>
              <a:rPr lang="en-US" sz="3600" dirty="0"/>
              <a:t>Program Chair D5495 PDG Abe Feder 602-622-7289 						</a:t>
            </a:r>
            <a:r>
              <a:rPr lang="en-US" sz="4000" dirty="0">
                <a:hlinkClick r:id="rId2"/>
              </a:rPr>
              <a:t>abefeder1@gmail.com</a:t>
            </a:r>
            <a:endParaRPr lang="en-US" sz="4000" dirty="0"/>
          </a:p>
          <a:p>
            <a:pPr lvl="1"/>
            <a:r>
              <a:rPr lang="en-US" sz="4000" dirty="0"/>
              <a:t>D5500 </a:t>
            </a:r>
            <a:r>
              <a:rPr lang="en-US" sz="4000" dirty="0" err="1"/>
              <a:t>D5500</a:t>
            </a:r>
            <a:r>
              <a:rPr lang="en-US" sz="4000" dirty="0"/>
              <a:t>	Leo Lawrenson, 678-777-0324 					</a:t>
            </a:r>
            <a:r>
              <a:rPr lang="en-US" sz="4000" dirty="0">
                <a:hlinkClick r:id="rId3"/>
              </a:rPr>
              <a:t>Leo@Lawrenson.com</a:t>
            </a:r>
            <a:endParaRPr lang="en-US" sz="4000" dirty="0"/>
          </a:p>
          <a:p>
            <a:r>
              <a:rPr lang="en-US" sz="4400" dirty="0"/>
              <a:t>Join us on our next borrower’s trips </a:t>
            </a:r>
          </a:p>
          <a:p>
            <a:pPr lvl="1"/>
            <a:r>
              <a:rPr lang="en-US" sz="4000">
                <a:highlight>
                  <a:srgbClr val="FFFF00"/>
                </a:highlight>
              </a:rPr>
              <a:t>February 21-23 and March 28-30,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7346-08AC-C9DB-EA16-40A2D601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                             FinReg Office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BBBF9C1E-D928-907E-C407-31721988A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r="1228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610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954EC0-654C-BF43-2996-5BD76A690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14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D720F-D7D8-E11E-5652-15AB6AEE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Hermosillo Pitic meeting      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59244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F33391CA-6689-7060-C12A-49080EE1C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4926"/>
            <a:ext cx="12191981" cy="6857990"/>
          </a:xfrm>
          <a:prstGeom prst="rect">
            <a:avLst/>
          </a:prstGeom>
        </p:spPr>
      </p:pic>
      <p:sp useBgFill="1">
        <p:nvSpPr>
          <p:cNvPr id="31" name="Freeform: Shape 24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3F356-4E6C-160C-1575-3F094552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7" y="2037441"/>
            <a:ext cx="5219751" cy="7078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‘UNBANKED’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F8442-8A9C-22BD-6DD2-ED656CFD4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7" y="2926800"/>
            <a:ext cx="5260974" cy="22910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THE STORIES AND SUCCESSES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OF OUR BORROWERS</a:t>
            </a:r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8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7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group of people standing outside">
            <a:extLst>
              <a:ext uri="{FF2B5EF4-FFF2-40B4-BE49-F238E27FC236}">
                <a16:creationId xmlns:a16="http://schemas.microsoft.com/office/drawing/2014/main" id="{99F2494A-3C79-29B4-320E-96AB5FC18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4304" b="7514"/>
          <a:stretch/>
        </p:blipFill>
        <p:spPr>
          <a:xfrm>
            <a:off x="-29899" y="0"/>
            <a:ext cx="12221899" cy="687482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2CD8817-201A-9C41-90BF-801295633D13}"/>
              </a:ext>
            </a:extLst>
          </p:cNvPr>
          <p:cNvSpPr txBox="1">
            <a:spLocks/>
          </p:cNvSpPr>
          <p:nvPr/>
        </p:nvSpPr>
        <p:spPr>
          <a:xfrm>
            <a:off x="3176" y="4568584"/>
            <a:ext cx="12188824" cy="11390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/>
              <a:t>Gustavo Abraham-Car Detailing</a:t>
            </a: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724EEE7E-4F88-BBAC-6827-33D2E1EC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5707627"/>
            <a:ext cx="12188824" cy="468888"/>
          </a:xfr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10 Years in the Business, 4 Cycles, 1</a:t>
            </a:r>
            <a:r>
              <a:rPr lang="en-US" baseline="30000" dirty="0"/>
              <a:t>ST</a:t>
            </a:r>
            <a:r>
              <a:rPr lang="en-US" dirty="0"/>
              <a:t> Loan: 5,000 Pesos, Current: 4,000 Pesos</a:t>
            </a:r>
          </a:p>
        </p:txBody>
      </p:sp>
    </p:spTree>
    <p:extLst>
      <p:ext uri="{BB962C8B-B14F-4D97-AF65-F5344CB8AC3E}">
        <p14:creationId xmlns:p14="http://schemas.microsoft.com/office/powerpoint/2010/main" val="32426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next to a car that has been in a ditch&#10;&#10;Description automatically generated with low confidence">
            <a:extLst>
              <a:ext uri="{FF2B5EF4-FFF2-40B4-BE49-F238E27FC236}">
                <a16:creationId xmlns:a16="http://schemas.microsoft.com/office/drawing/2014/main" id="{741F63F6-7D87-3ED2-87A9-5DD9A0E80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226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6D3CBF-1D48-413A-86DA-BED5349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16983E-C0B0-8926-A527-2458A0C6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98" y="2782528"/>
            <a:ext cx="3597320" cy="160511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MARIA MARTINEZ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D47FCF-0562-364E-6119-06E10809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68" y="4524316"/>
            <a:ext cx="3844413" cy="148531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Dog Hotel,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Pet Grooming,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Vet Services, Pet Parties, Cakes and Cookies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2A64E5-C20B-47CF-8CCC-D6283096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4524316"/>
            <a:ext cx="2586790" cy="0"/>
          </a:xfrm>
          <a:prstGeom prst="line">
            <a:avLst/>
          </a:prstGeom>
          <a:ln w="22225">
            <a:solidFill>
              <a:srgbClr val="633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34574C1-EC51-47FA-E2EB-D5A5DF18A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r="-2" b="29315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E73DCDBE-739E-B787-5966-FFB69CA4C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 b="11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2F03D1A-7609-F2DA-013F-811FA1E8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Maria, 26 Years Old, 2 Years in Business, 2 Cycles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Loan: 5,000 Pesos, 2</a:t>
            </a:r>
            <a:r>
              <a:rPr lang="en-US" sz="3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Loan: 8,900 Pesos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29">
    <a:dk1>
      <a:sysClr val="windowText" lastClr="000000"/>
    </a:dk1>
    <a:lt1>
      <a:srgbClr val="FFFFFF"/>
    </a:lt1>
    <a:dk2>
      <a:srgbClr val="3F3F3F"/>
    </a:dk2>
    <a:lt2>
      <a:srgbClr val="F2F2F2"/>
    </a:lt2>
    <a:accent1>
      <a:srgbClr val="25C6E3"/>
    </a:accent1>
    <a:accent2>
      <a:srgbClr val="E80554"/>
    </a:accent2>
    <a:accent3>
      <a:srgbClr val="A9E26F"/>
    </a:accent3>
    <a:accent4>
      <a:srgbClr val="EAD000"/>
    </a:accent4>
    <a:accent5>
      <a:srgbClr val="1A0F49"/>
    </a:accent5>
    <a:accent6>
      <a:srgbClr val="FF4A01"/>
    </a:accent6>
    <a:hlink>
      <a:srgbClr val="25C6E3"/>
    </a:hlink>
    <a:folHlink>
      <a:srgbClr val="25C6E3"/>
    </a:folHlink>
  </a:clrScheme>
  <a:fontScheme name="Custom 149">
    <a:majorFont>
      <a:latin typeface="Corbel"/>
      <a:ea typeface=""/>
      <a:cs typeface=""/>
    </a:majorFont>
    <a:minorFont>
      <a:latin typeface="Candar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518</Words>
  <Application>Microsoft Office PowerPoint</Application>
  <PresentationFormat>Widescreen</PresentationFormat>
  <Paragraphs>107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Candara</vt:lpstr>
      <vt:lpstr>Eurostile</vt:lpstr>
      <vt:lpstr>Open Sans</vt:lpstr>
      <vt:lpstr>Rockwell</vt:lpstr>
      <vt:lpstr>Office Theme</vt:lpstr>
      <vt:lpstr>THE FACES OF MICROCREDIT    The Arizona Rotary, Sonora Mexico,FinReg  Program</vt:lpstr>
      <vt:lpstr>PowerPoint Presentation</vt:lpstr>
      <vt:lpstr>                             FinReg Office</vt:lpstr>
      <vt:lpstr>                    Hermosillo Pitic meeting        </vt:lpstr>
      <vt:lpstr>THE ‘UNBANKED’</vt:lpstr>
      <vt:lpstr>PowerPoint Presentation</vt:lpstr>
      <vt:lpstr>PowerPoint Presentation</vt:lpstr>
      <vt:lpstr>MARIA MARTINEZ</vt:lpstr>
      <vt:lpstr>Maria, 26 Years Old, 2 Years in Business, 2 Cycles  1ST Loan: 5,000 Pesos, 2ND Loan: 8,900 Pesos</vt:lpstr>
      <vt:lpstr>Maria Acosta Optometrist</vt:lpstr>
      <vt:lpstr>PowerPoint Presentation</vt:lpstr>
      <vt:lpstr>PowerPoint Presentation</vt:lpstr>
      <vt:lpstr>PowerPoint Presentation</vt:lpstr>
      <vt:lpstr>Angel Camontes, 14 Years in Business, 19 Cycles 1ST Loan: 5,000 Pesos, 19TH Loan 40,000 Pesos</vt:lpstr>
      <vt:lpstr>Reyna Beronia</vt:lpstr>
      <vt:lpstr>                           Teresa Moreno</vt:lpstr>
      <vt:lpstr>PowerPoint Presentation</vt:lpstr>
      <vt:lpstr> Lorena Morales-Pinata Maker In Business 15 Years, 5 Cycles 1st Loan: 5,000 Pesos, Current Loan: 15,000 Pesos</vt:lpstr>
      <vt:lpstr>                           </vt:lpstr>
      <vt:lpstr>PowerPoint Presentation</vt:lpstr>
      <vt:lpstr>How This Program Works         </vt:lpstr>
      <vt:lpstr>How This Program Works         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FACE OF MICROCREDIT</dc:title>
  <dc:creator>Abe Feder</dc:creator>
  <cp:lastModifiedBy>Leo Lawrenson</cp:lastModifiedBy>
  <cp:revision>34</cp:revision>
  <dcterms:created xsi:type="dcterms:W3CDTF">2023-02-11T22:11:44Z</dcterms:created>
  <dcterms:modified xsi:type="dcterms:W3CDTF">2025-01-21T20:02:30Z</dcterms:modified>
</cp:coreProperties>
</file>